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 Slab"/>
      <p:regular r:id="rId15"/>
      <p:bold r:id="rId16"/>
    </p:embeddedFon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E830450F-85EC-407B-BD8C-7A45C69417FE}">
  <a:tblStyle styleId="{E830450F-85EC-407B-BD8C-7A45C69417FE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Slab-regular.fntdata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font" Target="fonts/RobotoSlab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1524800" y="672605"/>
            <a:ext cx="1081625" cy="1124949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1" name="Shape 11"/>
          <p:cNvSpPr/>
          <p:nvPr/>
        </p:nvSpPr>
        <p:spPr>
          <a:xfrm rot="10800000">
            <a:off x="6537562" y="33429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/>
            <a:headEnd len="med" w="med" type="none"/>
            <a:tailEnd len="med" w="med" type="none"/>
          </a:ln>
        </p:spPr>
      </p:sp>
      <p:cxnSp>
        <p:nvCxnSpPr>
          <p:cNvPr id="12" name="Shape 12"/>
          <p:cNvCxnSpPr/>
          <p:nvPr/>
        </p:nvCxnSpPr>
        <p:spPr>
          <a:xfrm>
            <a:off x="4359601" y="281746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" name="Shape 1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000"/>
            </a:lvl1pPr>
            <a:lvl2pPr lvl="1" algn="ctr">
              <a:spcBef>
                <a:spcPts val="0"/>
              </a:spcBef>
              <a:buSzPct val="100000"/>
              <a:defRPr sz="4000"/>
            </a:lvl2pPr>
            <a:lvl3pPr lvl="2" algn="ctr">
              <a:spcBef>
                <a:spcPts val="0"/>
              </a:spcBef>
              <a:buSzPct val="100000"/>
              <a:defRPr sz="4000"/>
            </a:lvl3pPr>
            <a:lvl4pPr lvl="3" algn="ctr">
              <a:spcBef>
                <a:spcPts val="0"/>
              </a:spcBef>
              <a:buSzPct val="100000"/>
              <a:defRPr sz="4000"/>
            </a:lvl4pPr>
            <a:lvl5pPr lvl="4" algn="ctr">
              <a:spcBef>
                <a:spcPts val="0"/>
              </a:spcBef>
              <a:buSzPct val="100000"/>
              <a:defRPr sz="4000"/>
            </a:lvl5pPr>
            <a:lvl6pPr lvl="5" algn="ctr">
              <a:spcBef>
                <a:spcPts val="0"/>
              </a:spcBef>
              <a:buSzPct val="100000"/>
              <a:defRPr sz="4000"/>
            </a:lvl6pPr>
            <a:lvl7pPr lvl="6" algn="ctr">
              <a:spcBef>
                <a:spcPts val="0"/>
              </a:spcBef>
              <a:buSzPct val="100000"/>
              <a:defRPr sz="4000"/>
            </a:lvl7pPr>
            <a:lvl8pPr lvl="7" algn="ctr">
              <a:spcBef>
                <a:spcPts val="0"/>
              </a:spcBef>
              <a:buSzPct val="100000"/>
              <a:defRPr sz="4000"/>
            </a:lvl8pPr>
            <a:lvl9pPr lvl="8" algn="ctr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14" name="Shape 1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hape 17"/>
          <p:cNvCxnSpPr/>
          <p:nvPr/>
        </p:nvCxnSpPr>
        <p:spPr>
          <a:xfrm>
            <a:off x="4359601" y="281746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" name="Shape 18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hape 21"/>
          <p:cNvCxnSpPr/>
          <p:nvPr/>
        </p:nvCxnSpPr>
        <p:spPr>
          <a:xfrm>
            <a:off x="492562" y="126028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" name="Shape 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hape 26"/>
          <p:cNvCxnSpPr/>
          <p:nvPr/>
        </p:nvCxnSpPr>
        <p:spPr>
          <a:xfrm>
            <a:off x="492562" y="126028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" name="Shape 2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hape 35"/>
          <p:cNvCxnSpPr/>
          <p:nvPr/>
        </p:nvCxnSpPr>
        <p:spPr>
          <a:xfrm>
            <a:off x="489218" y="1412276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" name="Shape 36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4" name="Shape 44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" name="Shape 45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3800"/>
            </a:lvl1pPr>
            <a:lvl2pPr lvl="1" algn="ctr">
              <a:spcBef>
                <a:spcPts val="0"/>
              </a:spcBef>
              <a:buSzPct val="100000"/>
              <a:defRPr sz="3800"/>
            </a:lvl2pPr>
            <a:lvl3pPr lvl="2" algn="ctr">
              <a:spcBef>
                <a:spcPts val="0"/>
              </a:spcBef>
              <a:buSzPct val="100000"/>
              <a:defRPr sz="3800"/>
            </a:lvl3pPr>
            <a:lvl4pPr lvl="3" algn="ctr">
              <a:spcBef>
                <a:spcPts val="0"/>
              </a:spcBef>
              <a:buSzPct val="100000"/>
              <a:defRPr sz="3800"/>
            </a:lvl4pPr>
            <a:lvl5pPr lvl="4" algn="ctr">
              <a:spcBef>
                <a:spcPts val="0"/>
              </a:spcBef>
              <a:buSzPct val="100000"/>
              <a:defRPr sz="3800"/>
            </a:lvl5pPr>
            <a:lvl6pPr lvl="5" algn="ctr">
              <a:spcBef>
                <a:spcPts val="0"/>
              </a:spcBef>
              <a:buSzPct val="100000"/>
              <a:defRPr sz="3800"/>
            </a:lvl6pPr>
            <a:lvl7pPr lvl="6" algn="ctr">
              <a:spcBef>
                <a:spcPts val="0"/>
              </a:spcBef>
              <a:buSzPct val="100000"/>
              <a:defRPr sz="3800"/>
            </a:lvl7pPr>
            <a:lvl8pPr lvl="7" algn="ctr">
              <a:spcBef>
                <a:spcPts val="0"/>
              </a:spcBef>
              <a:buSzPct val="100000"/>
              <a:defRPr sz="3800"/>
            </a:lvl8pPr>
            <a:lvl9pPr lvl="8" algn="ctr">
              <a:spcBef>
                <a:spcPts val="0"/>
              </a:spcBef>
              <a:buSzPct val="100000"/>
              <a:defRPr sz="3800"/>
            </a:lvl9pPr>
          </a:lstStyle>
          <a:p/>
        </p:txBody>
      </p:sp>
      <p:sp>
        <p:nvSpPr>
          <p:cNvPr id="46" name="Shape 46"/>
          <p:cNvSpPr txBox="1"/>
          <p:nvPr>
            <p:ph idx="1" type="subTitle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Web Scraping Indeed Data Science Positions</a:t>
            </a:r>
          </a:p>
        </p:txBody>
      </p:sp>
      <p:sp>
        <p:nvSpPr>
          <p:cNvPr id="64" name="Shape 6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Aakash Tandel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General Assembly - DSI 5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Shape 69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49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Shape 70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4800"/>
              <a:t>Mission</a:t>
            </a:r>
            <a:r>
              <a:rPr b="1" lang="en"/>
              <a:t>: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1" sz="3600"/>
          </a:p>
          <a:p>
            <a:pPr lvl="0">
              <a:spcBef>
                <a:spcPts val="0"/>
              </a:spcBef>
              <a:buNone/>
            </a:pPr>
            <a:r>
              <a:rPr b="1" lang="en" sz="3600"/>
              <a:t>Determine how title, skills, and locations affect data science salaries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Overview</a:t>
            </a:r>
          </a:p>
        </p:txBody>
      </p:sp>
      <p:cxnSp>
        <p:nvCxnSpPr>
          <p:cNvPr id="76" name="Shape 76"/>
          <p:cNvCxnSpPr/>
          <p:nvPr/>
        </p:nvCxnSpPr>
        <p:spPr>
          <a:xfrm rot="10800000">
            <a:off x="680050" y="215246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77" name="Shape 77"/>
          <p:cNvSpPr txBox="1"/>
          <p:nvPr>
            <p:ph type="title"/>
          </p:nvPr>
        </p:nvSpPr>
        <p:spPr>
          <a:xfrm>
            <a:off x="727112" y="1995898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The Data </a:t>
            </a:r>
          </a:p>
        </p:txBody>
      </p:sp>
      <p:sp>
        <p:nvSpPr>
          <p:cNvPr id="78" name="Shape 78"/>
          <p:cNvSpPr txBox="1"/>
          <p:nvPr>
            <p:ph type="title"/>
          </p:nvPr>
        </p:nvSpPr>
        <p:spPr>
          <a:xfrm>
            <a:off x="5926325" y="1971650"/>
            <a:ext cx="28542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The Recommendations</a:t>
            </a:r>
          </a:p>
        </p:txBody>
      </p:sp>
      <p:cxnSp>
        <p:nvCxnSpPr>
          <p:cNvPr id="79" name="Shape 79"/>
          <p:cNvCxnSpPr/>
          <p:nvPr/>
        </p:nvCxnSpPr>
        <p:spPr>
          <a:xfrm rot="10800000">
            <a:off x="2331500" y="2140202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80" name="Shape 80"/>
          <p:cNvSpPr txBox="1"/>
          <p:nvPr>
            <p:ph type="title"/>
          </p:nvPr>
        </p:nvSpPr>
        <p:spPr>
          <a:xfrm>
            <a:off x="2383212" y="1971661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The Models </a:t>
            </a:r>
          </a:p>
        </p:txBody>
      </p:sp>
      <p:cxnSp>
        <p:nvCxnSpPr>
          <p:cNvPr id="81" name="Shape 81"/>
          <p:cNvCxnSpPr/>
          <p:nvPr/>
        </p:nvCxnSpPr>
        <p:spPr>
          <a:xfrm rot="10800000">
            <a:off x="4197306" y="2140189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82" name="Shape 82"/>
          <p:cNvSpPr txBox="1"/>
          <p:nvPr>
            <p:ph type="title"/>
          </p:nvPr>
        </p:nvSpPr>
        <p:spPr>
          <a:xfrm>
            <a:off x="4249011" y="1971661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The Results</a:t>
            </a:r>
          </a:p>
        </p:txBody>
      </p:sp>
      <p:graphicFrame>
        <p:nvGraphicFramePr>
          <p:cNvPr id="83" name="Shape 83"/>
          <p:cNvGraphicFramePr/>
          <p:nvPr/>
        </p:nvGraphicFramePr>
        <p:xfrm>
          <a:off x="323100" y="298326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{E830450F-85EC-407B-BD8C-7A45C69417FE}</a:tableStyleId>
              </a:tblPr>
              <a:tblGrid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cxnSp>
        <p:nvCxnSpPr>
          <p:cNvPr id="84" name="Shape 84"/>
          <p:cNvCxnSpPr/>
          <p:nvPr/>
        </p:nvCxnSpPr>
        <p:spPr>
          <a:xfrm rot="10800000">
            <a:off x="5851631" y="2152789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460950" y="2065350"/>
            <a:ext cx="3687299" cy="10127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Data </a:t>
            </a:r>
          </a:p>
        </p:txBody>
      </p:sp>
      <p:sp>
        <p:nvSpPr>
          <p:cNvPr id="90" name="Shape 90"/>
          <p:cNvSpPr txBox="1"/>
          <p:nvPr/>
        </p:nvSpPr>
        <p:spPr>
          <a:xfrm>
            <a:off x="4859825" y="572850"/>
            <a:ext cx="4072200" cy="3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24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AFAFA"/>
              </a:buClr>
              <a:buSzPct val="100000"/>
              <a:buFont typeface="Roboto"/>
              <a:buChar char="●"/>
            </a:pPr>
            <a:r>
              <a:rPr lang="en" sz="24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Web Scraped Job Postings from Indeed.com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AFAFA"/>
              </a:buClr>
              <a:buSzPct val="100000"/>
              <a:buFont typeface="Roboto"/>
              <a:buChar char="●"/>
            </a:pPr>
            <a:r>
              <a:rPr lang="en" sz="24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180,000 results pulled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AFAFA"/>
              </a:buClr>
              <a:buSzPct val="100000"/>
              <a:buFont typeface="Roboto"/>
              <a:buChar char="●"/>
            </a:pPr>
            <a:r>
              <a:rPr lang="en" sz="24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Information from over 70 cities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AFAFA"/>
              </a:buClr>
              <a:buSzPct val="100000"/>
              <a:buFont typeface="Roboto"/>
              <a:buChar char="●"/>
            </a:pPr>
            <a:r>
              <a:rPr lang="en" sz="24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Median Salary: $86,711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95" name="Shape 95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Shape 96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The Models</a:t>
            </a:r>
          </a:p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Classification Models - above or below the median salary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Random Forest, XGBoost, Logistic Regression, and Support Vector Machines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Accuracy of around 70%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/>
              <a:t>The Results</a:t>
            </a:r>
          </a:p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ct val="100000"/>
              <a:buFont typeface="Roboto Slab"/>
            </a:pPr>
            <a:r>
              <a:rPr lang="en" sz="2400">
                <a:latin typeface="Roboto Slab"/>
                <a:ea typeface="Roboto Slab"/>
                <a:cs typeface="Roboto Slab"/>
                <a:sym typeface="Roboto Slab"/>
              </a:rPr>
              <a:t>Above Median - Data Scientist, Machine Learning</a:t>
            </a:r>
          </a:p>
          <a:p>
            <a:pPr indent="-381000" lvl="0" marL="457200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ct val="100000"/>
              <a:buFont typeface="Roboto Slab"/>
              <a:buChar char="●"/>
            </a:pPr>
            <a:r>
              <a:rPr lang="en" sz="2400">
                <a:latin typeface="Roboto Slab"/>
                <a:ea typeface="Roboto Slab"/>
                <a:cs typeface="Roboto Slab"/>
                <a:sym typeface="Roboto Slab"/>
              </a:rPr>
              <a:t>Below Median - Data Analyst, Research Analyst</a:t>
            </a:r>
          </a:p>
          <a:p>
            <a:pPr indent="-381000" lvl="0" marL="457200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ct val="100000"/>
              <a:buFont typeface="Roboto Slab"/>
              <a:buChar char="●"/>
            </a:pPr>
            <a:r>
              <a:rPr lang="en" sz="2400">
                <a:latin typeface="Roboto Slab"/>
                <a:ea typeface="Roboto Slab"/>
                <a:cs typeface="Roboto Slab"/>
                <a:sym typeface="Roboto Slab"/>
              </a:rPr>
              <a:t>Above Median Locations - MA, IL, WA, and DC</a:t>
            </a:r>
          </a:p>
          <a:p>
            <a:pPr indent="-381000" lvl="0" marL="457200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ct val="100000"/>
              <a:buFont typeface="Roboto Slab"/>
              <a:buChar char="●"/>
            </a:pPr>
            <a:r>
              <a:rPr lang="en" sz="2400">
                <a:latin typeface="Roboto Slab"/>
                <a:ea typeface="Roboto Slab"/>
                <a:cs typeface="Roboto Slab"/>
                <a:sym typeface="Roboto Slab"/>
              </a:rPr>
              <a:t>Below Median Locations - AZ, NM, and IN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08" name="Shape 108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Shape 109"/>
          <p:cNvSpPr txBox="1"/>
          <p:nvPr>
            <p:ph type="title"/>
          </p:nvPr>
        </p:nvSpPr>
        <p:spPr>
          <a:xfrm>
            <a:off x="490250" y="488250"/>
            <a:ext cx="82296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3000"/>
              <a:t>The Recommendations:</a:t>
            </a:r>
          </a:p>
          <a:p>
            <a:pPr indent="-381000" lvl="0" marL="457200" rtl="0">
              <a:spcBef>
                <a:spcPts val="0"/>
              </a:spcBef>
              <a:spcAft>
                <a:spcPts val="1000"/>
              </a:spcAft>
              <a:buSzPct val="100000"/>
              <a:buChar char="●"/>
            </a:pPr>
            <a:r>
              <a:rPr lang="en" sz="2400"/>
              <a:t>Scope of Work </a:t>
            </a:r>
          </a:p>
          <a:p>
            <a:pPr indent="-381000" lvl="1" marL="914400" rtl="0">
              <a:spcBef>
                <a:spcPts val="0"/>
              </a:spcBef>
              <a:spcAft>
                <a:spcPts val="1000"/>
              </a:spcAft>
              <a:buSzPct val="100000"/>
              <a:buChar char="○"/>
            </a:pPr>
            <a:r>
              <a:rPr lang="en" sz="2400"/>
              <a:t>Data Analyst versus Data Scientist</a:t>
            </a:r>
          </a:p>
          <a:p>
            <a:pPr indent="-381000" lvl="0" marL="457200" rtl="0">
              <a:spcBef>
                <a:spcPts val="0"/>
              </a:spcBef>
              <a:spcAft>
                <a:spcPts val="1000"/>
              </a:spcAft>
              <a:buSzPct val="100000"/>
              <a:buChar char="●"/>
            </a:pPr>
            <a:r>
              <a:rPr lang="en" sz="2400"/>
              <a:t>DC Data Science Salaries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Shape 114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Summary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Shape 120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Shape 121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Questions</a:t>
            </a:r>
            <a:r>
              <a:rPr lang="en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